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69" r:id="rId5"/>
    <p:sldId id="258" r:id="rId6"/>
    <p:sldId id="270" r:id="rId7"/>
    <p:sldId id="262" r:id="rId8"/>
    <p:sldId id="267" r:id="rId9"/>
    <p:sldId id="259" r:id="rId10"/>
    <p:sldId id="284" r:id="rId11"/>
    <p:sldId id="264" r:id="rId12"/>
    <p:sldId id="276" r:id="rId13"/>
    <p:sldId id="274" r:id="rId14"/>
    <p:sldId id="272" r:id="rId15"/>
    <p:sldId id="273" r:id="rId16"/>
    <p:sldId id="275" r:id="rId17"/>
    <p:sldId id="260" r:id="rId18"/>
    <p:sldId id="283" r:id="rId19"/>
    <p:sldId id="278" r:id="rId20"/>
    <p:sldId id="281" r:id="rId21"/>
    <p:sldId id="282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E7520-ED0B-A9DC-7782-2444A29A71B1}" v="1" dt="2019-07-25T18:51:15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C6D5B-3A07-4292-BCA0-0258C66DC0C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E4B20-B407-44F3-82FC-7BC34CEB4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AA2ACE-DEEA-4A65-8634-E680DE0F800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82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94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7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7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0AA7F58-F52A-4733-9D73-E03EC5B9976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5FB2A6D-5C84-476C-880A-9533E25D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8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lurm.net/brand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852884"/>
            <a:ext cx="11804073" cy="182880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5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High-performance computing for scientific and applied problems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4489778"/>
            <a:ext cx="8108370" cy="1593663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participants</a:t>
            </a:r>
          </a:p>
          <a:p>
            <a:pPr algn="ctr"/>
            <a:r>
              <a:rPr lang="en-US" sz="2800" b="1" err="1">
                <a:latin typeface="Arial"/>
                <a:cs typeface="Arial"/>
              </a:rPr>
              <a:t>Vavroch</a:t>
            </a:r>
            <a:r>
              <a:rPr lang="en-US" sz="2800" b="1" dirty="0">
                <a:latin typeface="Arial"/>
                <a:cs typeface="Arial"/>
              </a:rPr>
              <a:t> Ondrej</a:t>
            </a:r>
            <a:r>
              <a:rPr lang="en-US" sz="2800" b="1">
                <a:latin typeface="Arial"/>
                <a:cs typeface="Arial"/>
              </a:rPr>
              <a:t> (University of West Bohemia)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Rahimzade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Sara (Baku State University)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95854" y="4437468"/>
            <a:ext cx="3796145" cy="1645974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 supervisors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D.V.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Podgainy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O.I.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Streltsova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A.Nechaevskiy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64" y="0"/>
            <a:ext cx="2092036" cy="13912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1201" y="6012873"/>
            <a:ext cx="10571926" cy="8451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JINR-LIT</a:t>
            </a:r>
          </a:p>
        </p:txBody>
      </p:sp>
      <p:pic>
        <p:nvPicPr>
          <p:cNvPr id="8" name="Picture 8" descr="F:\Firefox Downloads\logo_li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0"/>
            <a:ext cx="1995055" cy="15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1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32" y="353229"/>
            <a:ext cx="10353762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>
                <a:ln/>
                <a:solidFill>
                  <a:schemeClr val="tx1"/>
                </a:solidFill>
                <a:effectLst/>
                <a:latin typeface="Arial"/>
                <a:cs typeface="Arial"/>
              </a:rPr>
              <a:t>Salsa framework</a:t>
            </a:r>
            <a:endParaRPr lang="en-US"/>
          </a:p>
        </p:txBody>
      </p:sp>
      <p:pic>
        <p:nvPicPr>
          <p:cNvPr id="5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EA3A6CB3-54F3-4080-B70D-834973C4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306" y="1142977"/>
            <a:ext cx="9749496" cy="54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04" y="353229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tx1"/>
                </a:solidFill>
                <a:effectLst/>
                <a:latin typeface="Arial"/>
              </a:rPr>
              <a:t>Method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Computation of definite integral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Scripts are independent on the used function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Computed function was written in C language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Array command was used for slurm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Script for merging the results was developed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Advantage of </a:t>
            </a:r>
            <a:r>
              <a:rPr lang="en" dirty="0"/>
              <a:t>parallelization</a:t>
            </a: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C34E6F-3163-4ADC-BB4F-65EB823F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100 points to compute</a:t>
            </a:r>
          </a:p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Without any parallelization - ~9 hours</a:t>
            </a:r>
          </a:p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With basic parallelization - ~339 seconds</a:t>
            </a:r>
          </a:p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Adding more cores - ~ 100 seconds</a:t>
            </a:r>
          </a:p>
          <a:p>
            <a:pPr indent="-305435"/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Even more cores - ~ 15 second</a:t>
            </a:r>
          </a:p>
        </p:txBody>
      </p:sp>
      <p:pic>
        <p:nvPicPr>
          <p:cNvPr id="11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1179739-AFAC-4505-819A-A0662F85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022" y="1581709"/>
            <a:ext cx="6610709" cy="46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2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607348" y="1716613"/>
            <a:ext cx="27704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13321" y="609747"/>
            <a:ext cx="8135944" cy="792088"/>
          </a:xfrm>
          <a:prstGeom prst="rect">
            <a:avLst/>
          </a:prstGeom>
          <a:solidFill>
            <a:srgbClr val="990000"/>
          </a:solidFill>
          <a:ln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Consistent integration using the trapezoidal rule</a:t>
            </a:r>
            <a:endParaRPr lang="en-GB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7578" y="1486447"/>
            <a:ext cx="31983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Calculate a double integral: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46003" y="1435577"/>
                <a:ext cx="2863007" cy="8996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m:rPr>
                                  <m:sty m:val="p"/>
                                </m:rPr>
                                <a:rPr lang="el-G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03" y="1435577"/>
                <a:ext cx="2863007" cy="899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10672" y="1805333"/>
                <a:ext cx="27737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72" y="1805333"/>
                <a:ext cx="2773773" cy="276999"/>
              </a:xfrm>
              <a:prstGeom prst="rect">
                <a:avLst/>
              </a:prstGeom>
              <a:blipFill>
                <a:blip r:embed="rId3"/>
                <a:stretch>
                  <a:fillRect l="-153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521721" y="2397300"/>
            <a:ext cx="61091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We will compute the double integral as the </a:t>
            </a:r>
            <a:r>
              <a:rPr lang="en-US" b="1" dirty="0"/>
              <a:t>iterated integral.</a:t>
            </a:r>
            <a:endParaRPr lang="ru-RU" b="1" dirty="0"/>
          </a:p>
          <a:p>
            <a:r>
              <a:rPr lang="en-US" dirty="0"/>
              <a:t>The method of re-use of quadrature formulas: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419465" y="3089103"/>
            <a:ext cx="8793838" cy="898451"/>
            <a:chOff x="34010" y="2812011"/>
            <a:chExt cx="8793838" cy="898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010" y="2812011"/>
                  <a:ext cx="4606090" cy="8984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∬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p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limLoc m:val="undOv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4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0" y="2812011"/>
                  <a:ext cx="4606090" cy="8984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Стрелка вправо 17"/>
            <p:cNvSpPr/>
            <p:nvPr/>
          </p:nvSpPr>
          <p:spPr>
            <a:xfrm>
              <a:off x="4793679" y="3153224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99456" y="2841088"/>
                  <a:ext cx="3528392" cy="8402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456" y="2841088"/>
                  <a:ext cx="3528392" cy="8402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Прямоугольник 19"/>
          <p:cNvSpPr/>
          <p:nvPr/>
        </p:nvSpPr>
        <p:spPr>
          <a:xfrm>
            <a:off x="1527578" y="4016830"/>
            <a:ext cx="18581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Trapezoidal rule: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64151" y="4509646"/>
                <a:ext cx="3373178" cy="623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51" y="4509646"/>
                <a:ext cx="3373178" cy="623376"/>
              </a:xfrm>
              <a:prstGeom prst="rect">
                <a:avLst/>
              </a:prstGeom>
              <a:blipFill>
                <a:blip r:embed="rId6"/>
                <a:stretch>
                  <a:fillRect l="-2347" t="-71569" b="-6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99684" y="4314666"/>
                <a:ext cx="3373178" cy="884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684" y="4314666"/>
                <a:ext cx="3373178" cy="8842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Блок-схема: ручной ввод 23"/>
              <p:cNvSpPr/>
              <p:nvPr/>
            </p:nvSpPr>
            <p:spPr>
              <a:xfrm>
                <a:off x="1838243" y="5024638"/>
                <a:ext cx="2286000" cy="1374610"/>
              </a:xfrm>
              <a:prstGeom prst="flowChartManualInpu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Блок-схема: ручной ввод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43" y="5024638"/>
                <a:ext cx="2286000" cy="1374610"/>
              </a:xfrm>
              <a:prstGeom prst="flowChartManualInpu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Блок-схема: ручной ввод 24"/>
              <p:cNvSpPr/>
              <p:nvPr/>
            </p:nvSpPr>
            <p:spPr>
              <a:xfrm flipH="1">
                <a:off x="4152700" y="5021993"/>
                <a:ext cx="2286000" cy="1377254"/>
              </a:xfrm>
              <a:prstGeom prst="flowChartManualInpu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Блок-схема: ручной ввод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52700" y="5021993"/>
                <a:ext cx="2286000" cy="1377254"/>
              </a:xfrm>
              <a:prstGeom prst="flowChartManualInpu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00167" y="5234225"/>
                <a:ext cx="300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67" y="5234225"/>
                <a:ext cx="300176" cy="369332"/>
              </a:xfrm>
              <a:prstGeom prst="rect">
                <a:avLst/>
              </a:prstGeom>
              <a:blipFill>
                <a:blip r:embed="rId10"/>
                <a:stretch>
                  <a:fillRect l="-6122" r="-122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50564" y="5015413"/>
                <a:ext cx="300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64" y="5015413"/>
                <a:ext cx="300176" cy="369332"/>
              </a:xfrm>
              <a:prstGeom prst="rect">
                <a:avLst/>
              </a:prstGeom>
              <a:blipFill>
                <a:blip r:embed="rId11"/>
                <a:stretch>
                  <a:fillRect l="-6122" r="-1020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5955" y="5272981"/>
                <a:ext cx="300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55" y="5272981"/>
                <a:ext cx="300176" cy="369332"/>
              </a:xfrm>
              <a:prstGeom prst="rect">
                <a:avLst/>
              </a:prstGeom>
              <a:blipFill>
                <a:blip r:embed="rId12"/>
                <a:stretch>
                  <a:fillRect l="-6122" r="-1224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олилиния 34"/>
          <p:cNvSpPr/>
          <p:nvPr/>
        </p:nvSpPr>
        <p:spPr>
          <a:xfrm>
            <a:off x="1777734" y="4996202"/>
            <a:ext cx="4761441" cy="327971"/>
          </a:xfrm>
          <a:custGeom>
            <a:avLst/>
            <a:gdLst>
              <a:gd name="connsiteX0" fmla="*/ 0 w 4811761"/>
              <a:gd name="connsiteY0" fmla="*/ 293930 h 330906"/>
              <a:gd name="connsiteX1" fmla="*/ 2460171 w 4811761"/>
              <a:gd name="connsiteY1" fmla="*/ 16 h 330906"/>
              <a:gd name="connsiteX2" fmla="*/ 4582885 w 4811761"/>
              <a:gd name="connsiteY2" fmla="*/ 304816 h 330906"/>
              <a:gd name="connsiteX3" fmla="*/ 4778828 w 4811761"/>
              <a:gd name="connsiteY3" fmla="*/ 315702 h 330906"/>
              <a:gd name="connsiteX4" fmla="*/ 4811485 w 4811761"/>
              <a:gd name="connsiteY4" fmla="*/ 315702 h 330906"/>
              <a:gd name="connsiteX5" fmla="*/ 4778828 w 4811761"/>
              <a:gd name="connsiteY5" fmla="*/ 304816 h 33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1761" h="330906">
                <a:moveTo>
                  <a:pt x="0" y="293930"/>
                </a:moveTo>
                <a:cubicBezTo>
                  <a:pt x="848178" y="146066"/>
                  <a:pt x="1696357" y="-1798"/>
                  <a:pt x="2460171" y="16"/>
                </a:cubicBezTo>
                <a:cubicBezTo>
                  <a:pt x="3223985" y="1830"/>
                  <a:pt x="4196442" y="252202"/>
                  <a:pt x="4582885" y="304816"/>
                </a:cubicBezTo>
                <a:cubicBezTo>
                  <a:pt x="4969328" y="357430"/>
                  <a:pt x="4740728" y="313888"/>
                  <a:pt x="4778828" y="315702"/>
                </a:cubicBezTo>
                <a:cubicBezTo>
                  <a:pt x="4816928" y="317516"/>
                  <a:pt x="4811485" y="317516"/>
                  <a:pt x="4811485" y="315702"/>
                </a:cubicBezTo>
                <a:cubicBezTo>
                  <a:pt x="4811485" y="313888"/>
                  <a:pt x="4795156" y="309352"/>
                  <a:pt x="4778828" y="304816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1777733" y="5256262"/>
            <a:ext cx="168734" cy="17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4073908" y="4949961"/>
            <a:ext cx="168734" cy="17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6394348" y="5234248"/>
            <a:ext cx="168734" cy="17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1900168" y="6298379"/>
            <a:ext cx="2274305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74473" y="6298379"/>
            <a:ext cx="2274305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82257" y="5983623"/>
                <a:ext cx="485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257" y="5983623"/>
                <a:ext cx="4856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72007" y="5983623"/>
                <a:ext cx="485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07" y="5983623"/>
                <a:ext cx="4856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94" y="0"/>
            <a:ext cx="2107906" cy="14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8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508927" y="3079362"/>
            <a:ext cx="403283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51866" y="332656"/>
            <a:ext cx="8135944" cy="792088"/>
          </a:xfrm>
          <a:prstGeom prst="rect">
            <a:avLst/>
          </a:prstGeom>
          <a:solidFill>
            <a:srgbClr val="990000"/>
          </a:solidFill>
          <a:ln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Consistent integration using the trapezoidal rule</a:t>
            </a:r>
            <a:endParaRPr lang="en-GB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33993" y="1347988"/>
            <a:ext cx="18581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Trapezoidal rule: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7568" y="1916750"/>
                <a:ext cx="3373178" cy="685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1916750"/>
                <a:ext cx="3373178" cy="685252"/>
              </a:xfrm>
              <a:prstGeom prst="rect">
                <a:avLst/>
              </a:prstGeom>
              <a:blipFill>
                <a:blip r:embed="rId2"/>
                <a:stretch>
                  <a:fillRect l="-2351" t="-60177" b="-57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59896" y="1604002"/>
                <a:ext cx="4104456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1604002"/>
                <a:ext cx="4104456" cy="10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низ 1"/>
          <p:cNvSpPr/>
          <p:nvPr/>
        </p:nvSpPr>
        <p:spPr>
          <a:xfrm>
            <a:off x="4871864" y="2602002"/>
            <a:ext cx="288032" cy="250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5059" y="3118676"/>
                <a:ext cx="3900129" cy="685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059" y="3118676"/>
                <a:ext cx="3900129" cy="685252"/>
              </a:xfrm>
              <a:prstGeom prst="rect">
                <a:avLst/>
              </a:prstGeom>
              <a:blipFill>
                <a:blip r:embed="rId4"/>
                <a:stretch>
                  <a:fillRect l="-2188" t="-61607" b="-5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67809" y="3995961"/>
                <a:ext cx="5688631" cy="15922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;                     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=1,2,…,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−1, 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=1,2,…,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−1;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9" y="3995961"/>
                <a:ext cx="5688631" cy="1592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94" y="0"/>
            <a:ext cx="2107906" cy="14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1844824"/>
            <a:ext cx="6400800" cy="1752600"/>
          </a:xfrm>
        </p:spPr>
        <p:txBody>
          <a:bodyPr/>
          <a:lstStyle/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51866" y="260648"/>
            <a:ext cx="8135944" cy="792088"/>
          </a:xfrm>
          <a:prstGeom prst="rect">
            <a:avLst/>
          </a:prstGeom>
          <a:solidFill>
            <a:srgbClr val="990000"/>
          </a:solidFill>
          <a:ln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Consistent integration using the trapezoidal rule</a:t>
            </a:r>
            <a:endParaRPr lang="en-GB" sz="1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0496" y="1200050"/>
            <a:ext cx="787868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Rule of C. </a:t>
            </a:r>
            <a:r>
              <a:rPr lang="en-US" b="1" dirty="0" err="1">
                <a:solidFill>
                  <a:srgbClr val="252525"/>
                </a:solidFill>
                <a:latin typeface="Arial" panose="020B0604020202020204" pitchFamily="34" charset="0"/>
              </a:rPr>
              <a:t>Runge</a:t>
            </a:r>
            <a:r>
              <a:rPr 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 - </a:t>
            </a:r>
            <a:r>
              <a:rPr lang="en-US" dirty="0"/>
              <a:t>the methods for estimating errors in numerical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151784" y="1695862"/>
                <a:ext cx="3744416" cy="7977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1695862"/>
                <a:ext cx="3744416" cy="7977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71" y="2819864"/>
            <a:ext cx="3240360" cy="3114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73" y="2790436"/>
            <a:ext cx="3339860" cy="3137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43864" y="2344045"/>
                <a:ext cx="576312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64" y="2344045"/>
                <a:ext cx="576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495719" y="2265232"/>
                <a:ext cx="856838" cy="5618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719" y="2265232"/>
                <a:ext cx="856838" cy="561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94" y="0"/>
            <a:ext cx="2107906" cy="14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83132" y="116649"/>
            <a:ext cx="8135944" cy="663960"/>
          </a:xfrm>
          <a:prstGeom prst="rect">
            <a:avLst/>
          </a:prstGeom>
          <a:solidFill>
            <a:srgbClr val="990000"/>
          </a:solidFill>
          <a:ln/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Predicting and Measuring Parallel Performance</a:t>
            </a:r>
            <a:endParaRPr lang="en-GB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5520" y="1037193"/>
            <a:ext cx="875117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success of parallelization is typically quantified by measuring the speedup of the parallel version relative to the serial version.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1194" y="2206151"/>
            <a:ext cx="4164024" cy="1132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1800244" y="2248276"/>
            <a:ext cx="4079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One computed number that</a:t>
            </a:r>
          </a:p>
          <a:p>
            <a:r>
              <a:rPr lang="en-US" dirty="0"/>
              <a:t>offers a tangible comparison of serial and parallel execution time is </a:t>
            </a:r>
            <a:r>
              <a:rPr lang="en-US" b="1" dirty="0"/>
              <a:t>speedup</a:t>
            </a:r>
            <a:r>
              <a:rPr lang="en-US" dirty="0"/>
              <a:t>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519" y="1717862"/>
            <a:ext cx="360040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Speedup </a:t>
            </a:r>
            <a:r>
              <a:rPr lang="en-US" sz="2000" dirty="0"/>
              <a:t>of parallel execution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32274" y="2244251"/>
                <a:ext cx="1368152" cy="9117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274" y="2244251"/>
                <a:ext cx="1368152" cy="911788"/>
              </a:xfrm>
              <a:prstGeom prst="rect">
                <a:avLst/>
              </a:prstGeom>
              <a:blipFill>
                <a:blip r:embed="rId2"/>
                <a:stretch>
                  <a:fillRect l="-11504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31360" y="2272087"/>
                <a:ext cx="2995331" cy="85555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- serial execution time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- parallel execution time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360" y="2272087"/>
                <a:ext cx="2995331" cy="855555"/>
              </a:xfrm>
              <a:prstGeom prst="rect">
                <a:avLst/>
              </a:prstGeom>
              <a:blipFill>
                <a:blip r:embed="rId3"/>
                <a:stretch>
                  <a:fillRect l="-404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756258" y="3380949"/>
            <a:ext cx="36196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</a:t>
            </a:r>
            <a:r>
              <a:rPr lang="en-US" sz="2000" dirty="0"/>
              <a:t>of parallel execution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32274" y="3358690"/>
            <a:ext cx="4494416" cy="646986"/>
          </a:xfrm>
          <a:prstGeom prst="wedgeRoundRectCallout">
            <a:avLst>
              <a:gd name="adj1" fmla="val -38690"/>
              <a:gd name="adj2" fmla="val -7709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i="1" dirty="0"/>
              <a:t>Speedup</a:t>
            </a:r>
            <a:r>
              <a:rPr lang="en-US" sz="1600" i="1" dirty="0"/>
              <a:t> is a metric to determine how much faster parallel execution is versus serial execution.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052661" y="4730742"/>
            <a:ext cx="4494416" cy="646986"/>
          </a:xfrm>
          <a:prstGeom prst="wedgeRoundRectCallout">
            <a:avLst>
              <a:gd name="adj1" fmla="val -68239"/>
              <a:gd name="adj2" fmla="val -3671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i="1" dirty="0"/>
              <a:t>Efficiency</a:t>
            </a:r>
            <a:r>
              <a:rPr lang="en-US" sz="1600" i="1" dirty="0"/>
              <a:t> indicates how well software utilizes the computational resources of the system.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363728" y="4001552"/>
                <a:ext cx="2796168" cy="9451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den>
                            </m:f>
                          </m:e>
                        </m:box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𝒑𝑻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C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28" y="4001552"/>
                <a:ext cx="2796168" cy="945131"/>
              </a:xfrm>
              <a:prstGeom prst="rect">
                <a:avLst/>
              </a:prstGeom>
              <a:blipFill>
                <a:blip r:embed="rId4"/>
                <a:stretch>
                  <a:fillRect l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052661" y="4190794"/>
                <a:ext cx="4474029" cy="45313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- number of cores (threads)</a:t>
                </a:r>
                <a:endParaRPr lang="en-US" sz="2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661" y="4190794"/>
                <a:ext cx="4474029" cy="453137"/>
              </a:xfrm>
              <a:prstGeom prst="rect">
                <a:avLst/>
              </a:prstGeom>
              <a:blipFill>
                <a:blip r:embed="rId5"/>
                <a:stretch>
                  <a:fillRect l="-40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94" y="0"/>
            <a:ext cx="2107906" cy="14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0" y="353229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>
                <a:ln/>
                <a:solidFill>
                  <a:schemeClr val="tx1"/>
                </a:solidFill>
                <a:effectLst/>
                <a:latin typeface="Arial"/>
                <a:cs typeface="Arial"/>
              </a:rPr>
              <a:t>Results</a:t>
            </a:r>
            <a:endParaRPr lang="en-US"/>
          </a:p>
        </p:txBody>
      </p:sp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D0E9DA6-8FEB-4F7B-ADB1-B3CF8D19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150" y="1200486"/>
            <a:ext cx="9497994" cy="5798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F151C-60E3-4EE0-A945-F2D83BA3698A}"/>
              </a:ext>
            </a:extLst>
          </p:cNvPr>
          <p:cNvSpPr txBox="1"/>
          <p:nvPr/>
        </p:nvSpPr>
        <p:spPr>
          <a:xfrm>
            <a:off x="9569570" y="169077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>
                <a:solidFill>
                  <a:srgbClr val="FF0000"/>
                </a:solidFill>
              </a:rPr>
              <a:t> Epsilon=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10</a:t>
            </a:r>
            <a:r>
              <a:rPr lang="en-US" baseline="30000">
                <a:solidFill>
                  <a:srgbClr val="FF0000"/>
                </a:solidFill>
                <a:ea typeface="+mn-lt"/>
                <a:cs typeface="+mn-lt"/>
              </a:rPr>
              <a:t>−11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00B050"/>
                </a:solidFill>
                <a:ea typeface="+mn-lt"/>
                <a:cs typeface="+mn-lt"/>
              </a:rPr>
              <a:t>        Epsilon=10</a:t>
            </a:r>
            <a:r>
              <a:rPr lang="en-US" baseline="30000">
                <a:solidFill>
                  <a:srgbClr val="00B050"/>
                </a:solidFill>
                <a:ea typeface="+mn-lt"/>
                <a:cs typeface="+mn-lt"/>
              </a:rPr>
              <a:t>−10</a:t>
            </a:r>
            <a:endParaRPr lang="en-US">
              <a:solidFill>
                <a:srgbClr val="00B05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33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0" y="353229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>
                <a:ln/>
                <a:solidFill>
                  <a:schemeClr val="tx1"/>
                </a:solidFill>
                <a:effectLst/>
                <a:latin typeface="Arial"/>
                <a:cs typeface="Arial"/>
              </a:rPr>
              <a:t>Results</a:t>
            </a:r>
            <a:endParaRPr lang="en-US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2281F602-F12C-45A9-8A3D-50F313C64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433" y="1315506"/>
            <a:ext cx="9095428" cy="55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0" y="353229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>
                <a:ln/>
                <a:solidFill>
                  <a:schemeClr val="tx1"/>
                </a:solidFill>
                <a:effectLst/>
                <a:latin typeface="Arial"/>
                <a:cs typeface="Arial"/>
              </a:rPr>
              <a:t>Results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4454379-7197-4A96-A6CD-8C2966E20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169" y="1315506"/>
            <a:ext cx="9267957" cy="56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74" y="588756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 OF THE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87337"/>
            <a:ext cx="11873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>
                <a:effectLst/>
                <a:latin typeface="Arial" panose="020B0604020202020204" pitchFamily="34" charset="0"/>
              </a:rPr>
              <a:t>Learning parallel programming technologies for carrying out computations on hybrid platforms: MPI, </a:t>
            </a:r>
            <a:r>
              <a:rPr lang="en-US" sz="3600" dirty="0" err="1">
                <a:effectLst/>
                <a:latin typeface="Arial" panose="020B0604020202020204" pitchFamily="34" charset="0"/>
              </a:rPr>
              <a:t>OpenMP</a:t>
            </a:r>
            <a:r>
              <a:rPr lang="en-US" sz="3600" dirty="0">
                <a:effectLst/>
                <a:latin typeface="Arial" panose="020B0604020202020204" pitchFamily="34" charset="0"/>
              </a:rPr>
              <a:t>, CUDA, and hybrid technologies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>
                <a:effectLst/>
                <a:latin typeface="Arial" panose="020B0604020202020204" pitchFamily="34" charset="0"/>
              </a:rPr>
              <a:t>Framework for speed comparison </a:t>
            </a:r>
          </a:p>
        </p:txBody>
      </p:sp>
    </p:spTree>
    <p:extLst>
      <p:ext uri="{BB962C8B-B14F-4D97-AF65-F5344CB8AC3E}">
        <p14:creationId xmlns:p14="http://schemas.microsoft.com/office/powerpoint/2010/main" val="15734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0" y="353229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>
                <a:ln/>
                <a:solidFill>
                  <a:schemeClr val="tx1"/>
                </a:solidFill>
                <a:effectLst/>
                <a:latin typeface="Arial"/>
                <a:cs typeface="Arial"/>
              </a:rPr>
              <a:t>Results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47F18-F661-4A76-AFBA-678F0F0E8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Learned about parallel processing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Complete framework to measure parallel performance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Confirmed our theoretical ideas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12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0" y="353229"/>
            <a:ext cx="10353762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>
                <a:ln/>
                <a:solidFill>
                  <a:schemeClr val="tx1"/>
                </a:solidFill>
                <a:effectLst/>
                <a:latin typeface="Arial"/>
                <a:cs typeface="Arial"/>
              </a:rPr>
              <a:t>Future Improvements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EF617-AC51-4E2D-BC30-1A09F70E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Increasing the number of points which we used to measure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Try different  functions with varying complexity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Add more functions to the ROOT scripts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873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978" y="3119735"/>
            <a:ext cx="112251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205480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84" y="0"/>
            <a:ext cx="1854116" cy="1233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26" y="1579418"/>
            <a:ext cx="117625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computing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a type of computation in which many calculations or the execution of processes are carried out simultaneously.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aims of the parallel programming: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Attempt to divide a single problem into multiple parts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Distribute the segments of problem amongst various processes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 a platform layer to manage data exchange between multiple processes that exchange solve a common problem simultaneously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programming (computations) can be realized 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Multi-core processors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Clusters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127" y="402058"/>
            <a:ext cx="751609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PARALLEL COMPUTING </a:t>
            </a:r>
            <a:endParaRPr lang="en-US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7930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Группа 9"/>
          <p:cNvGrpSpPr/>
          <p:nvPr/>
        </p:nvGrpSpPr>
        <p:grpSpPr>
          <a:xfrm>
            <a:off x="224703" y="1891625"/>
            <a:ext cx="4735224" cy="4701235"/>
            <a:chOff x="-6298696" y="15580744"/>
            <a:chExt cx="7801565" cy="908951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-4675115" y="15806986"/>
              <a:ext cx="5352948" cy="8863268"/>
            </a:xfrm>
            <a:prstGeom prst="rect">
              <a:avLst/>
            </a:prstGeom>
            <a:solidFill>
              <a:srgbClr val="002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Corbel" panose="020B0503020204020204" pitchFamily="34" charset="0"/>
              </a:endParaRPr>
            </a:p>
          </p:txBody>
        </p:sp>
        <p:grpSp>
          <p:nvGrpSpPr>
            <p:cNvPr id="89" name="Группа 68"/>
            <p:cNvGrpSpPr/>
            <p:nvPr/>
          </p:nvGrpSpPr>
          <p:grpSpPr>
            <a:xfrm>
              <a:off x="-5507196" y="15580744"/>
              <a:ext cx="7010065" cy="971517"/>
              <a:chOff x="4477593" y="267747"/>
              <a:chExt cx="3347568" cy="386198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4788024" y="267747"/>
                <a:ext cx="2841981" cy="3861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631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Corbel" panose="020B0503020204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477593" y="311882"/>
                <a:ext cx="3347568" cy="2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Computation component </a:t>
                </a:r>
                <a:r>
                  <a:rPr lang="en-US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HybriLIT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Группа 71"/>
            <p:cNvGrpSpPr/>
            <p:nvPr/>
          </p:nvGrpSpPr>
          <p:grpSpPr>
            <a:xfrm>
              <a:off x="-5217698" y="19859521"/>
              <a:ext cx="6311893" cy="4445669"/>
              <a:chOff x="7551536" y="14956398"/>
              <a:chExt cx="6311893" cy="4445669"/>
            </a:xfrm>
          </p:grpSpPr>
          <p:grpSp>
            <p:nvGrpSpPr>
              <p:cNvPr id="94" name="Группа 72"/>
              <p:cNvGrpSpPr/>
              <p:nvPr/>
            </p:nvGrpSpPr>
            <p:grpSpPr>
              <a:xfrm>
                <a:off x="7551536" y="14956398"/>
                <a:ext cx="6292145" cy="4445669"/>
                <a:chOff x="394848" y="2993804"/>
                <a:chExt cx="2891954" cy="1994578"/>
              </a:xfrm>
            </p:grpSpPr>
            <p:grpSp>
              <p:nvGrpSpPr>
                <p:cNvPr id="96" name="Группа 75"/>
                <p:cNvGrpSpPr/>
                <p:nvPr/>
              </p:nvGrpSpPr>
              <p:grpSpPr>
                <a:xfrm>
                  <a:off x="394848" y="2993804"/>
                  <a:ext cx="2891954" cy="1994578"/>
                  <a:chOff x="517133" y="3285006"/>
                  <a:chExt cx="2891954" cy="1994578"/>
                </a:xfrm>
              </p:grpSpPr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589409" y="3285006"/>
                    <a:ext cx="2793016" cy="19945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631B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900">
                      <a:latin typeface="Corbel" panose="020B0503020204020204" pitchFamily="34" charset="0"/>
                    </a:endParaRPr>
                  </a:p>
                </p:txBody>
              </p:sp>
              <p:sp>
                <p:nvSpPr>
                  <p:cNvPr id="99" name="Прямоугольник 98"/>
                  <p:cNvSpPr/>
                  <p:nvPr/>
                </p:nvSpPr>
                <p:spPr>
                  <a:xfrm>
                    <a:off x="517133" y="4722298"/>
                    <a:ext cx="2891954" cy="4984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US" sz="1200" b="1" dirty="0" err="1">
                        <a:latin typeface="Corbel" pitchFamily="34" charset="0"/>
                      </a:rPr>
                      <a:t>SuperBlade</a:t>
                    </a:r>
                    <a:r>
                      <a:rPr lang="en-US" sz="1200" b="1" dirty="0">
                        <a:latin typeface="Corbel" pitchFamily="34" charset="0"/>
                      </a:rPr>
                      <a:t> Chassis including 10 calculation blades for run user tasks.</a:t>
                    </a:r>
                    <a:endParaRPr lang="ru-RU" sz="1200" dirty="0"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97" name="Picture 2" descr="C:\Users\DemonGuards\Desktop\1211H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60" t="15559" r="5154" b="16299"/>
                <a:stretch/>
              </p:blipFill>
              <p:spPr bwMode="auto">
                <a:xfrm>
                  <a:off x="1073004" y="3290617"/>
                  <a:ext cx="1741999" cy="107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708791" y="15065759"/>
                <a:ext cx="6154638" cy="66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rbel" panose="020B0503020204020204" pitchFamily="34" charset="0"/>
                  </a:rPr>
                  <a:t>HARDWARE</a:t>
                </a:r>
                <a:endParaRPr lang="ru-RU" sz="1200" b="1" dirty="0"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91" name="Picture 3" descr="C:\Users\DemonGuards\Desktop\vps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98696" y="16292063"/>
              <a:ext cx="3305988" cy="411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-3266564" y="17147500"/>
              <a:ext cx="3644891" cy="2444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orbel" pitchFamily="34" charset="0"/>
                </a:rPr>
                <a:t>252CPU cores;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Corbel" pitchFamily="34" charset="0"/>
                </a:rPr>
                <a:t>77184 CUDA cores;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Corbel" pitchFamily="34" charset="0"/>
                </a:rPr>
                <a:t>182 MIC cores;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Corbel" pitchFamily="34" charset="0"/>
                </a:rPr>
                <a:t>~2,5 Tb  RAM;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Corbel" pitchFamily="34" charset="0"/>
                </a:rPr>
                <a:t>~57 Tb HDD.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-4285558" y="16600937"/>
              <a:ext cx="5301996" cy="666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orbel" pitchFamily="34" charset="0"/>
                </a:rPr>
                <a:t>TOTAL RESOURCES</a:t>
              </a:r>
              <a:endParaRPr lang="ru-RU" sz="12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631505" y="17079"/>
            <a:ext cx="8928993" cy="638786"/>
          </a:xfrm>
          <a:prstGeom prst="rect">
            <a:avLst/>
          </a:prstGeom>
          <a:gradFill>
            <a:gsLst>
              <a:gs pos="27000">
                <a:srgbClr val="002F8E"/>
              </a:gs>
              <a:gs pos="81000">
                <a:srgbClr val="C0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Corbel" panose="020B05030202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72269" y="5130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HybriLIT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524001" y="746538"/>
            <a:ext cx="9115425" cy="1054414"/>
          </a:xfrm>
          <a:prstGeom prst="rect">
            <a:avLst/>
          </a:prstGeom>
          <a:gradFill>
            <a:gsLst>
              <a:gs pos="27000">
                <a:srgbClr val="002F8E"/>
              </a:gs>
              <a:gs pos="81000">
                <a:srgbClr val="C0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Corbel" panose="020B0503020204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4485" y="756414"/>
            <a:ext cx="90835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cluster contains 10 computational nodes with graphical accelerators NVIDIA Tesla K20X, K40, K80, Intel Xeon Phi 7120P, 5110 coprocessors. All computational nodes include two Intel Xeon E5-2695v2 and V3 processors each.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50025"/>
              </p:ext>
            </p:extLst>
          </p:nvPr>
        </p:nvGraphicFramePr>
        <p:xfrm>
          <a:off x="4900866" y="1887182"/>
          <a:ext cx="5867455" cy="4677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7 blades 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include specific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orbel" pitchFamily="34" charset="0"/>
                        </a:rPr>
                        <a:t>GPU accelerator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 sets. Driven by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orbel" pitchFamily="34" charset="0"/>
                        </a:rPr>
                        <a:t>NVIDIA CUDA  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software.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 blade 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includes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2 PHI accelerators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. Driven by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Intel MPSS  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software.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 blade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 includes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1 PHI 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and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orbel" pitchFamily="34" charset="0"/>
                        </a:rPr>
                        <a:t>1 GPU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accele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orbel" pitchFamily="34" charset="0"/>
                        </a:rPr>
                        <a:t>rators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. Mixed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orbel" pitchFamily="34" charset="0"/>
                        </a:rPr>
                        <a:t>NVIDIA CUDA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 and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Intel MPSS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  software.</a:t>
                      </a:r>
                      <a:endParaRPr lang="ru-R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96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 blade 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includes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2 multi-core</a:t>
                      </a:r>
                      <a:r>
                        <a:rPr lang="en-US" sz="1800" b="1" baseline="0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Corbel" pitchFamily="34" charset="0"/>
                        </a:rPr>
                        <a:t>CPU processors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rbel" pitchFamily="34" charset="0"/>
                        </a:rPr>
                        <a:t>. Large ~7 Tb storage area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7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2473"/>
            <a:ext cx="12192000" cy="40455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standardized and portable message-passing standard designed by a group of researchers from academia and industry to function on a wide variety of parallel computing architectures. The standard defines the syntax and semantics of a core of library routines useful to a wide range of users writing portable message-passing programs in C, C++and Fortran.</a:t>
            </a:r>
          </a:p>
          <a:p>
            <a:pPr algn="just"/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OpenMP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an API that supports multi-platform shared memory multiprocessing programming in Fortran, C, C++.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OpenMP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an explicit (not automatic) programming model, offering the programmer full control over parallelization.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is a parallel computing platform and programming model that makes using a GPU for general purpose computing simple and elegant. The developer still programs in the familiar C, C++, Fortran, or an ever expanding list of supported languages, and incorporates extensions of these languages in the form of a few basic keywords.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90799" y="193964"/>
            <a:ext cx="6733311" cy="2618509"/>
            <a:chOff x="2369127" y="2452255"/>
            <a:chExt cx="6788729" cy="282632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369128" y="2452255"/>
              <a:ext cx="6788728" cy="807948"/>
            </a:xfrm>
            <a:prstGeom prst="rect">
              <a:avLst/>
            </a:prstGeom>
            <a:solidFill>
              <a:srgbClr val="990000"/>
            </a:solidFill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>
                <a:defRPr/>
              </a:pPr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Software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for parallel calculations</a:t>
              </a:r>
              <a:endPara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CustomShape 6"/>
            <p:cNvSpPr/>
            <p:nvPr/>
          </p:nvSpPr>
          <p:spPr>
            <a:xfrm>
              <a:off x="2369127" y="3260203"/>
              <a:ext cx="6788729" cy="20183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/>
            <a:lstStyle/>
            <a:p>
              <a:pPr>
                <a:defRPr/>
              </a:pPr>
              <a:endParaRPr sz="2000" dirty="0"/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000" dirty="0">
                  <a:solidFill>
                    <a:srgbClr val="000000"/>
                  </a:solidFill>
                  <a:latin typeface="Corbel"/>
                  <a:ea typeface="DejaVu San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MPI 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 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OpenMP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  GCC, ICC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endParaRPr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 CUDA   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016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1326" y="172246"/>
            <a:ext cx="8548255" cy="719137"/>
          </a:xfrm>
          <a:prstGeom prst="rect">
            <a:avLst/>
          </a:prstGeom>
          <a:solidFill>
            <a:srgbClr val="990000"/>
          </a:solidFill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Parallel technologies: levels of parallelism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  the last decade novel computational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technologies and facilities becomes available: 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MP-CUDA-Accelerators?...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017589"/>
            <a:ext cx="89011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47850" y="5840414"/>
            <a:ext cx="8496300" cy="1017587"/>
          </a:xfrm>
          <a:prstGeom prst="rect">
            <a:avLst/>
          </a:prstGeom>
          <a:solidFill>
            <a:srgbClr val="990000"/>
          </a:solidFill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 How to  control hybrid hardware: 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MPI – </a:t>
            </a:r>
            <a:r>
              <a:rPr lang="en-US" sz="2800" b="1" dirty="0" err="1">
                <a:solidFill>
                  <a:schemeClr val="bg1"/>
                </a:solidFill>
              </a:rPr>
              <a:t>OpenMP</a:t>
            </a:r>
            <a:r>
              <a:rPr lang="en-US" sz="2800" b="1" dirty="0">
                <a:solidFill>
                  <a:schemeClr val="bg1"/>
                </a:solidFill>
              </a:rPr>
              <a:t> – CUDA - </a:t>
            </a:r>
            <a:r>
              <a:rPr lang="en-US" sz="2800" b="1" dirty="0" err="1">
                <a:solidFill>
                  <a:schemeClr val="bg1"/>
                </a:solidFill>
              </a:rPr>
              <a:t>OpenCL</a:t>
            </a:r>
            <a:r>
              <a:rPr lang="en-US" sz="2800" b="1" dirty="0">
                <a:solidFill>
                  <a:schemeClr val="bg1"/>
                </a:solidFill>
              </a:rPr>
              <a:t> ...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1326" y="1484313"/>
            <a:ext cx="9973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#node 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40864" y="1484313"/>
            <a:ext cx="9973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#node 2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52" y="0"/>
            <a:ext cx="1753747" cy="11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3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13" y="353229"/>
            <a:ext cx="10353762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tx1"/>
                </a:solidFill>
                <a:effectLst/>
                <a:latin typeface="Arial"/>
              </a:rPr>
              <a:t>SLURM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31" y="1247986"/>
            <a:ext cx="10353762" cy="2839105"/>
          </a:xfrm>
        </p:spPr>
        <p:txBody>
          <a:bodyPr>
            <a:normAutofit/>
          </a:bodyPr>
          <a:lstStyle/>
          <a:p>
            <a:pPr indent="-305435"/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Slurm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 workload manager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Used in </a:t>
            </a:r>
            <a:r>
              <a:rPr lang="en-US" sz="2400" dirty="0" err="1">
                <a:latin typeface="Arial"/>
                <a:cs typeface="Arial"/>
              </a:rPr>
              <a:t>HybriLIT</a:t>
            </a:r>
            <a:endParaRPr lang="en-US" sz="2400" dirty="0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Assigns priorities to every job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Everyone gets fair share of computing power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Source: 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  <a:hlinkClick r:id="rId2"/>
              </a:rPr>
              <a:t>https://slurm.net/branding/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15" y="0"/>
            <a:ext cx="1990385" cy="1323679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E143701-E572-4723-B7D7-230770E1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109" y="1472471"/>
            <a:ext cx="3445945" cy="299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8723" y="4587562"/>
            <a:ext cx="12073277" cy="2298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Slurm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open source and highly scalable cluster management and job scheduling system for large and small Linux clusters.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Slurm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requires no kernel modifications for its operation and is relatively self-contained. As a cluster workload manager,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Slurm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three key functions. First, it allocates exclusive and/or non-exclusive access to resources to users for some duration of time so they can perform work. Second, it provides a framework for starting, executing, and monitoring work on the set of allocated nodes. Finally, it arbitrates contention for resources by managing a queue of pending work.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9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0" y="353229"/>
            <a:ext cx="10353762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tx1"/>
                </a:solidFill>
                <a:effectLst/>
                <a:latin typeface="Arial"/>
              </a:rPr>
              <a:t>BASH</a:t>
            </a:r>
            <a:endParaRPr lang="en-US" sz="6000" b="1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indent="-305435"/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B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ourne 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a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gain 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sh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ell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Arial"/>
            </a:endParaRP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Standard in Unix shells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Powerful command language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Used to control user's jobs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Provides needed flexibility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B253C6-FEC8-4258-BB55-725CB664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68" y="1840091"/>
            <a:ext cx="6366295" cy="45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32" y="353229"/>
            <a:ext cx="10353762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Framework for testing of parallelization performance</a:t>
            </a:r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+mn-lt"/>
              <a:cs typeface="Arial"/>
            </a:endParaRP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Easy to change parameters – Cores, points and function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Jobs are sent to SLURM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Results are gathered – Bash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Root is used to make chart</a:t>
            </a:r>
          </a:p>
          <a:p>
            <a:pPr indent="-305435"/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ea typeface="+mn-lt"/>
                <a:cs typeface="Arial"/>
              </a:rPr>
              <a:t>Can be viewed in browser remotely – Salsa framework</a:t>
            </a:r>
          </a:p>
          <a:p>
            <a:pPr indent="-305435"/>
            <a:endParaRPr lang="en-US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Arial"/>
              <a:ea typeface="+mn-lt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3" y="0"/>
            <a:ext cx="2521527" cy="16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2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262</TotalTime>
  <Words>940</Words>
  <Application>Microsoft Office PowerPoint</Application>
  <PresentationFormat>Широкоэкранный</PresentationFormat>
  <Paragraphs>144</Paragraphs>
  <Slides>22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Calisto MT</vt:lpstr>
      <vt:lpstr>Cambria</vt:lpstr>
      <vt:lpstr>Cambria Math</vt:lpstr>
      <vt:lpstr>Corbel</vt:lpstr>
      <vt:lpstr>DejaVu Sans</vt:lpstr>
      <vt:lpstr>Times New Roman</vt:lpstr>
      <vt:lpstr>Trebuchet MS</vt:lpstr>
      <vt:lpstr>Wingdings</vt:lpstr>
      <vt:lpstr>Wingdings 2</vt:lpstr>
      <vt:lpstr>Slate</vt:lpstr>
      <vt:lpstr>High-performance computing for scientific and applied problems</vt:lpstr>
      <vt:lpstr>AIM OF THE PROJECT </vt:lpstr>
      <vt:lpstr>Презентация PowerPoint</vt:lpstr>
      <vt:lpstr>Презентация PowerPoint</vt:lpstr>
      <vt:lpstr>Презентация PowerPoint</vt:lpstr>
      <vt:lpstr>Презентация PowerPoint</vt:lpstr>
      <vt:lpstr>SLURM</vt:lpstr>
      <vt:lpstr>BASH</vt:lpstr>
      <vt:lpstr>Work description</vt:lpstr>
      <vt:lpstr>Salsa framework</vt:lpstr>
      <vt:lpstr>Method of testing</vt:lpstr>
      <vt:lpstr>Advantage of parallelization</vt:lpstr>
      <vt:lpstr>Презентация PowerPoint</vt:lpstr>
      <vt:lpstr>Презентация PowerPoint</vt:lpstr>
      <vt:lpstr>Презентация PowerPoint</vt:lpstr>
      <vt:lpstr>Презентация PowerPoint</vt:lpstr>
      <vt:lpstr>Results</vt:lpstr>
      <vt:lpstr>Results</vt:lpstr>
      <vt:lpstr>Results</vt:lpstr>
      <vt:lpstr>Results</vt:lpstr>
      <vt:lpstr>Future Improvements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High-performance computing for scientific and applied problems</dc:title>
  <dc:creator>rahimzadesara@hotmail.com</dc:creator>
  <cp:lastModifiedBy>UC</cp:lastModifiedBy>
  <cp:revision>460</cp:revision>
  <dcterms:created xsi:type="dcterms:W3CDTF">2019-07-23T07:05:33Z</dcterms:created>
  <dcterms:modified xsi:type="dcterms:W3CDTF">2019-07-26T06:24:59Z</dcterms:modified>
</cp:coreProperties>
</file>